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0" r:id="rId5"/>
    <p:sldId id="309" r:id="rId6"/>
    <p:sldId id="311" r:id="rId7"/>
    <p:sldId id="312" r:id="rId8"/>
    <p:sldId id="306" r:id="rId9"/>
    <p:sldId id="305" r:id="rId10"/>
    <p:sldId id="314" r:id="rId11"/>
    <p:sldId id="303" r:id="rId12"/>
    <p:sldId id="302" r:id="rId13"/>
    <p:sldId id="300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AE8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>
        <p:scale>
          <a:sx n="75" d="100"/>
          <a:sy n="75" d="100"/>
        </p:scale>
        <p:origin x="250" y="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-up of a green field">
            <a:extLst>
              <a:ext uri="{FF2B5EF4-FFF2-40B4-BE49-F238E27FC236}">
                <a16:creationId xmlns:a16="http://schemas.microsoft.com/office/drawing/2014/main" id="{FE4A4B5C-D71A-0CFA-A601-EB93F13F5A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-2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147929-8D39-DAA9-C3C5-4829D9C3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78" y="146756"/>
            <a:ext cx="10803466" cy="2551287"/>
          </a:xfrm>
        </p:spPr>
        <p:txBody>
          <a:bodyPr/>
          <a:lstStyle/>
          <a:p>
            <a:r>
              <a:rPr lang="en-US" dirty="0"/>
              <a:t>AI Pest &amp; Disease Detection with outbreak Prediction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8419A31B-19EE-715B-3E69-58CCEFADF32F}"/>
              </a:ext>
            </a:extLst>
          </p:cNvPr>
          <p:cNvSpPr/>
          <p:nvPr/>
        </p:nvSpPr>
        <p:spPr>
          <a:xfrm>
            <a:off x="2088443" y="3781779"/>
            <a:ext cx="7631290" cy="2551288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Team Name:</a:t>
            </a:r>
            <a:r>
              <a:rPr lang="en-US" sz="2400" dirty="0"/>
              <a:t>  </a:t>
            </a:r>
            <a:r>
              <a:rPr lang="en-US" sz="2400" dirty="0" err="1"/>
              <a:t>CodeDuet</a:t>
            </a:r>
            <a:endParaRPr lang="en-US" sz="2400" dirty="0"/>
          </a:p>
          <a:p>
            <a:pPr algn="ctr"/>
            <a:r>
              <a:rPr lang="en-US" sz="2400" b="1" dirty="0"/>
              <a:t>Theme:</a:t>
            </a:r>
            <a:r>
              <a:rPr lang="en-US" sz="2400" dirty="0"/>
              <a:t> </a:t>
            </a:r>
            <a:r>
              <a:rPr lang="en-US" sz="2400" dirty="0" err="1"/>
              <a:t>AgriTech</a:t>
            </a:r>
            <a:r>
              <a:rPr lang="en-US" sz="2400" dirty="0"/>
              <a:t> &amp; Rural Innovation</a:t>
            </a:r>
          </a:p>
          <a:p>
            <a:pPr algn="ctr"/>
            <a:r>
              <a:rPr lang="en-US" sz="2400" b="1" dirty="0"/>
              <a:t>Team Members: </a:t>
            </a:r>
            <a:r>
              <a:rPr lang="en-US" sz="2400" dirty="0"/>
              <a:t>Nistha Arora, Divyata Maurya</a:t>
            </a:r>
          </a:p>
          <a:p>
            <a:pPr algn="ctr"/>
            <a:r>
              <a:rPr lang="en-US" sz="2400" b="1" dirty="0"/>
              <a:t>Institution</a:t>
            </a:r>
            <a:r>
              <a:rPr lang="en-US" sz="2400" dirty="0"/>
              <a:t>: Shri Ramswaroop Memorial University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682336-2973-D5FA-2FBF-7B9AA0E5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</p:spPr>
        <p:txBody>
          <a:bodyPr/>
          <a:lstStyle/>
          <a:p>
            <a:r>
              <a:rPr lang="en-US" sz="4000" dirty="0"/>
              <a:t>Conclusion</a:t>
            </a:r>
          </a:p>
        </p:txBody>
      </p:sp>
      <p:pic>
        <p:nvPicPr>
          <p:cNvPr id="60" name="Picture Placeholder 59" descr="A picture containing grass sprouting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/>
        </p:blipFill>
        <p:spPr>
          <a:xfrm>
            <a:off x="4942932" y="0"/>
            <a:ext cx="7249067" cy="218248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44C2A3-12E7-A6E7-1D8A-9A1EC6331F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728" y="2448561"/>
            <a:ext cx="9025312" cy="324104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The AI Pest &amp; Disease Detection System provides a quick, affordable, and accessible way for farmers to identify crop issues early.</a:t>
            </a:r>
          </a:p>
          <a:p>
            <a:pPr marL="285750" indent="-285750">
              <a:buFontTx/>
              <a:buChar char="-"/>
            </a:pPr>
            <a:r>
              <a:rPr lang="en-US" dirty="0"/>
              <a:t>By using AI and image recognition, farmers can reduce crop losses, save pesticide costs, and improve yield quality.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system empowers rural communities through technology-driven decision-making and timely alerts .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This innovation contributes to sustainable agriculture, food security, and economic growth for farmers.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 </a:t>
            </a:r>
            <a:r>
              <a:rPr lang="en-US" b="1" dirty="0"/>
              <a:t>“Our vision is to make AI-driven pest detection available to every farmer:      from smartphones to smart villages.”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4D8E8-D0EF-11C8-495B-3876957CD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177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CBCD3B-EAB4-87E8-85AB-C9DDB716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1" y="1541398"/>
            <a:ext cx="3970259" cy="3416681"/>
          </a:xfrm>
        </p:spPr>
        <p:txBody>
          <a:bodyPr/>
          <a:lstStyle/>
          <a:p>
            <a:r>
              <a:rPr lang="en-US" sz="4400" b="1" dirty="0" err="1"/>
              <a:t>THAnk</a:t>
            </a:r>
            <a:r>
              <a:rPr lang="en-US" sz="4400" b="1" dirty="0"/>
              <a:t> you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7CB8D27-5FF2-D01D-54F6-0EB28685B6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119" t="-1333" r="3022" b="1333"/>
          <a:stretch>
            <a:fillRect/>
          </a:stretch>
        </p:blipFill>
        <p:spPr>
          <a:xfrm>
            <a:off x="5573532" y="478463"/>
            <a:ext cx="6618468" cy="59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5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3AADE-5119-8CE2-0DD5-2BD7E3403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1946787"/>
            <a:ext cx="5968181" cy="1799303"/>
          </a:xfrm>
        </p:spPr>
        <p:txBody>
          <a:bodyPr/>
          <a:lstStyle/>
          <a:p>
            <a:r>
              <a:rPr lang="en-US" sz="4000" b="1" dirty="0"/>
              <a:t>PROBLEM STATEMENT:</a:t>
            </a:r>
          </a:p>
          <a:p>
            <a:endParaRPr lang="en-US" sz="4000" b="1" dirty="0"/>
          </a:p>
          <a:p>
            <a:r>
              <a:rPr lang="en-US" dirty="0"/>
              <a:t>Farmers face 30-40% crop yield loss annually due to pest attacks and plant diseases.</a:t>
            </a:r>
          </a:p>
          <a:p>
            <a:r>
              <a:rPr lang="en-US" dirty="0"/>
              <a:t>Delayed detection causes the entire fields to be affected.</a:t>
            </a:r>
          </a:p>
          <a:p>
            <a:r>
              <a:rPr lang="en-US" dirty="0"/>
              <a:t>Expert diagnosis is not available in most rural areas . No centralized alert system exists to warn nearby farmers of pest outbreaks.</a:t>
            </a:r>
            <a:endParaRPr lang="en-US" sz="2400" dirty="0"/>
          </a:p>
          <a:p>
            <a:r>
              <a:rPr lang="en-US" dirty="0"/>
              <a:t>Farmers are fighting pests blindfolded, they detect too late, act too late, and lose big.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A9558D5-EB6D-C2EA-C5E2-79076944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BFBD66-7835-F14F-2947-BD865142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31" y="3264717"/>
            <a:ext cx="5228369" cy="3472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7424BF-CFB9-5EC9-A1B1-F9C668D6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4" t="7015" b="11802"/>
          <a:stretch>
            <a:fillRect/>
          </a:stretch>
        </p:blipFill>
        <p:spPr>
          <a:xfrm>
            <a:off x="6755171" y="136525"/>
            <a:ext cx="5035688" cy="298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9278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field of wheat with tracks in it">
            <a:extLst>
              <a:ext uri="{FF2B5EF4-FFF2-40B4-BE49-F238E27FC236}">
                <a16:creationId xmlns:a16="http://schemas.microsoft.com/office/drawing/2014/main" id="{5BA975B6-ACDF-974C-4B0A-792DE5F09C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5BF4AF3-2D87-5D1D-245D-49E6F0B0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909" y="157317"/>
            <a:ext cx="9792182" cy="1465006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Proposed solution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4395479-1487-DCCF-B380-94BD6F8E9E78}"/>
              </a:ext>
            </a:extLst>
          </p:cNvPr>
          <p:cNvSpPr/>
          <p:nvPr/>
        </p:nvSpPr>
        <p:spPr>
          <a:xfrm>
            <a:off x="299885" y="2091112"/>
            <a:ext cx="11479160" cy="429809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Meet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</a:rPr>
              <a:t>AgriShileld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an AI powered web app that help farmers: </a:t>
            </a:r>
          </a:p>
          <a:p>
            <a:pPr algn="ctr"/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 algn="ctr">
              <a:buAutoNum type="arabicParenR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It uses Convolutional Neural Networks (CNNs) to identify visible signs of diseases and pests on crops (leaves, stems, fruits) from images captured by drones, smartphones. Trained on datasets like </a:t>
            </a:r>
            <a:r>
              <a:rPr lang="en-IN" dirty="0" err="1">
                <a:solidFill>
                  <a:schemeClr val="bg2">
                    <a:lumMod val="25000"/>
                  </a:schemeClr>
                </a:solidFill>
              </a:rPr>
              <a:t>PlantVillage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, local agricultural images, and crowd-sourced data . Detects: Common plant diseases and pests.</a:t>
            </a:r>
          </a:p>
          <a:p>
            <a:pPr marL="342900" indent="-342900" algn="ctr">
              <a:buAutoNum type="arabicParenR"/>
            </a:pP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2) Outbreak Prediction Engine Leverages historical data + real-time environmental factors: Temperature, humidity, rainfall Soil health data Seasonal crop patterns Outputs a "Risk Score" for each pest/disease.</a:t>
            </a:r>
          </a:p>
          <a:p>
            <a:pPr algn="ctr"/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3) Farmer &amp; Admin Dashboard Web interface with: Visual crop health map ,Timeline of predicted outbreaks Recommended actions (organic/chemical treatments) and receive:📩 Push notifications / SMS alerts</a:t>
            </a:r>
          </a:p>
        </p:txBody>
      </p:sp>
    </p:spTree>
    <p:extLst>
      <p:ext uri="{BB962C8B-B14F-4D97-AF65-F5344CB8AC3E}">
        <p14:creationId xmlns:p14="http://schemas.microsoft.com/office/powerpoint/2010/main" val="17100733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885A6-2008-15E5-517B-3CBBFE99B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D6C252F-5315-EA08-ABAB-BFB78E98CFE8}"/>
              </a:ext>
            </a:extLst>
          </p:cNvPr>
          <p:cNvSpPr/>
          <p:nvPr/>
        </p:nvSpPr>
        <p:spPr>
          <a:xfrm>
            <a:off x="324463" y="1278655"/>
            <a:ext cx="7472517" cy="52602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can represent this by the flow diagram with 5 key layers:</a:t>
            </a:r>
          </a:p>
          <a:p>
            <a:pPr algn="ctr"/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1. Image Sources Smartphone Cameras: Farmers upload pictures via web. </a:t>
            </a:r>
          </a:p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2. Preprocessing Layer Image Preprocessing: Resizing, noise reduction, augmentation. Segmentation to focus on infected areas. Data Cleaning: Normalize environmental inputs. Fill missing weather/soil data.</a:t>
            </a:r>
          </a:p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3. AI/ML Engine (Core Layer) : Convolutional Neural Network (CNN): Detects pest or disease from images.</a:t>
            </a:r>
          </a:p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Outbreak Prediction Model Uses ML algorithms (e.g., Random Forest, </a:t>
            </a:r>
            <a:r>
              <a:rPr lang="en-IN" dirty="0" err="1">
                <a:solidFill>
                  <a:schemeClr val="bg2">
                    <a:lumMod val="25000"/>
                  </a:schemeClr>
                </a:solidFill>
              </a:rPr>
              <a:t>XGBoost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, LSTM) to predict outbreaks.</a:t>
            </a:r>
          </a:p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4. Application Layer (User Interaction)a. Farmer Mobile Web App Upload images. View detection results. Receive outbreak alerts.</a:t>
            </a:r>
          </a:p>
          <a:p>
            <a:pPr algn="ctr"/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5. Alert &amp; Recommendation System📩 Push Notifications / SMS: When pest/disease is detected. When an outbreak is predicted. Actionable Insights: Suggested pesticide type/dosage.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88916F-5CF4-2799-ECD2-DCE7F39062CB}"/>
              </a:ext>
            </a:extLst>
          </p:cNvPr>
          <p:cNvSpPr/>
          <p:nvPr/>
        </p:nvSpPr>
        <p:spPr>
          <a:xfrm>
            <a:off x="757083" y="186813"/>
            <a:ext cx="6890949" cy="67842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25000"/>
                  </a:schemeClr>
                </a:solidFill>
              </a:rPr>
              <a:t>SYSTEMATIC ARCHITECTURE</a:t>
            </a:r>
            <a:endParaRPr lang="en-IN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25652-A187-88B0-5698-AA3FBC4C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032" y="2657495"/>
            <a:ext cx="4395020" cy="25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262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9338" y="804863"/>
            <a:ext cx="5716587" cy="5248276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 b="1" dirty="0"/>
              <a:t>BENEFITS FOR FARMERS: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- Early detection </a:t>
            </a:r>
            <a:r>
              <a:rPr lang="en-US" dirty="0"/>
              <a:t>= Prevent crop loss (up to 30–40%)📉   Reduced pesticide cost through targeted usage 24/7   access to AI expertise (even in remote areas)-Increased yield → more income and food security </a:t>
            </a:r>
          </a:p>
          <a:p>
            <a:pPr marL="0" indent="0">
              <a:buNone/>
            </a:pPr>
            <a:r>
              <a:rPr lang="en-US" b="1" dirty="0"/>
              <a:t>- For Government:</a:t>
            </a:r>
            <a:r>
              <a:rPr lang="en-US" dirty="0"/>
              <a:t>📍 Predictive outbreak maps for planning - and intervention</a:t>
            </a:r>
          </a:p>
          <a:p>
            <a:pPr marL="0" indent="0">
              <a:buNone/>
            </a:pPr>
            <a:r>
              <a:rPr lang="en-US" b="1" dirty="0"/>
              <a:t>- Aid in crop insurance validation:</a:t>
            </a:r>
            <a:r>
              <a:rPr lang="en-US" dirty="0"/>
              <a:t>📊 Data for policy decisions and subsidies - For Environment Encourages precision farming (less chemical use)🌧 Protects crops sustainably a mid changing climate🐝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90171-2859-5322-0F76-C05597544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6156B-1836-5F11-5EF9-3084165E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38"/>
          <a:stretch>
            <a:fillRect/>
          </a:stretch>
        </p:blipFill>
        <p:spPr>
          <a:xfrm>
            <a:off x="0" y="1380201"/>
            <a:ext cx="5240407" cy="45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27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0" descr="Close up of green grass">
            <a:extLst>
              <a:ext uri="{FF2B5EF4-FFF2-40B4-BE49-F238E27FC236}">
                <a16:creationId xmlns:a16="http://schemas.microsoft.com/office/drawing/2014/main" id="{C082290F-76CE-97A7-ECB5-83B0FEA27B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009"/>
            <a:ext cx="5521124" cy="687858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15DC2-8425-2530-3D59-ABE5D5C4A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lowchart: Delay 4">
            <a:extLst>
              <a:ext uri="{FF2B5EF4-FFF2-40B4-BE49-F238E27FC236}">
                <a16:creationId xmlns:a16="http://schemas.microsoft.com/office/drawing/2014/main" id="{7123D293-8398-16EA-EFFA-619CD629B831}"/>
              </a:ext>
            </a:extLst>
          </p:cNvPr>
          <p:cNvSpPr/>
          <p:nvPr/>
        </p:nvSpPr>
        <p:spPr>
          <a:xfrm>
            <a:off x="5683045" y="294969"/>
            <a:ext cx="6341807" cy="6243484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2">
                    <a:lumMod val="25000"/>
                  </a:schemeClr>
                </a:solidFill>
              </a:rPr>
              <a:t>Technical Resources :</a:t>
            </a:r>
          </a:p>
          <a:p>
            <a:pPr algn="ctr"/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- Python: Core programming language for AI/ML</a:t>
            </a:r>
          </a:p>
          <a:p>
            <a:pPr algn="ctr"/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-  TensorFlow / 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</a:rPr>
              <a:t>PyTorch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: Deep learning frameworks (CNNs)</a:t>
            </a:r>
          </a:p>
          <a:p>
            <a:pPr algn="ctr"/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-Scikit-learn / 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</a:rPr>
              <a:t>XGBoost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: ML models for outbreak prediction</a:t>
            </a:r>
          </a:p>
          <a:p>
            <a:pPr algn="ctr"/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- OpenCV	:Image preprocessing and segmentation</a:t>
            </a:r>
          </a:p>
          <a:p>
            <a:pPr marL="285750" indent="-285750" algn="ctr">
              <a:buFontTx/>
              <a:buChar char="-"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Flask / 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</a:rPr>
              <a:t>FastAPI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: Backend for serving AI models</a:t>
            </a:r>
          </a:p>
          <a:p>
            <a:pPr algn="ctr"/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- React Native / Flutter: app (farmer interface)</a:t>
            </a:r>
          </a:p>
          <a:p>
            <a:pPr marL="285750" indent="-285750" algn="ctr">
              <a:buFontTx/>
              <a:buChar char="-"/>
            </a:pPr>
            <a:r>
              <a:rPr lang="en-IN" sz="1600" dirty="0" err="1">
                <a:solidFill>
                  <a:schemeClr val="bg2">
                    <a:lumMod val="25000"/>
                  </a:schemeClr>
                </a:solidFill>
              </a:rPr>
              <a:t>Mapbox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 / Leaflet.js: Geo-mapping of outbreak zones.</a:t>
            </a:r>
          </a:p>
          <a:p>
            <a:pPr algn="ctr"/>
            <a:endParaRPr lang="en-IN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IN" sz="2400" dirty="0">
                <a:solidFill>
                  <a:schemeClr val="bg2">
                    <a:lumMod val="25000"/>
                  </a:schemeClr>
                </a:solidFill>
              </a:rPr>
              <a:t>Data Resources:</a:t>
            </a:r>
          </a:p>
          <a:p>
            <a:pPr algn="ctr"/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</a:rPr>
              <a:t>PlantVillage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 Dataset: 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</a:rPr>
              <a:t>Labeled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 crop disease/pest images</a:t>
            </a:r>
          </a:p>
          <a:p>
            <a:pPr algn="ctr"/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- Kaggle Pest Datasets: Pest infestation image data</a:t>
            </a:r>
          </a:p>
          <a:p>
            <a:pPr marL="285750" indent="-285750" algn="ctr">
              <a:buFontTx/>
              <a:buChar char="-"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Local Agricultural Boards: Historical pest/disease outbreak data</a:t>
            </a:r>
          </a:p>
          <a:p>
            <a:pPr algn="ctr"/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</a:rPr>
              <a:t>OpenWeatherMap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 / NASA 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</a:rPr>
              <a:t>POWER:Real-time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</a:rPr>
              <a:t> and historical weather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532E-F15C-B8B6-B6EF-3AF1A22198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162"/>
          <a:stretch>
            <a:fillRect/>
          </a:stretch>
        </p:blipFill>
        <p:spPr>
          <a:xfrm>
            <a:off x="87890" y="2895497"/>
            <a:ext cx="5345344" cy="38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7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BA3D-9921-C7FC-BC8D-5FC0FFA6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42" y="136526"/>
            <a:ext cx="10318395" cy="1063010"/>
          </a:xfrm>
        </p:spPr>
        <p:txBody>
          <a:bodyPr/>
          <a:lstStyle/>
          <a:p>
            <a:r>
              <a:rPr lang="en-US" sz="4400" dirty="0"/>
              <a:t>PROTOTYPE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5A76-E100-EFC9-2708-1B1481747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2F835B-F4D0-3D21-A6FB-09F70F27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7" t="13764" r="5158" b="3384"/>
          <a:stretch>
            <a:fillRect/>
          </a:stretch>
        </p:blipFill>
        <p:spPr>
          <a:xfrm>
            <a:off x="138639" y="1965960"/>
            <a:ext cx="6375979" cy="350230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D883F80-E2BC-5EE0-C05E-0C792A3AF953}"/>
              </a:ext>
            </a:extLst>
          </p:cNvPr>
          <p:cNvSpPr/>
          <p:nvPr/>
        </p:nvSpPr>
        <p:spPr>
          <a:xfrm>
            <a:off x="6746132" y="3295015"/>
            <a:ext cx="792480" cy="340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B3E18-8DAC-32EE-7B80-D1DAF27D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4" t="17491" r="56861" b="7315"/>
          <a:stretch>
            <a:fillRect/>
          </a:stretch>
        </p:blipFill>
        <p:spPr>
          <a:xfrm>
            <a:off x="7770127" y="1524000"/>
            <a:ext cx="3849192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0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47400-F1A2-FAFC-8A83-9280B6C44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1316C-FAFA-3D66-0E99-8E5E71E9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6" t="16297" r="17585" b="10666"/>
          <a:stretch>
            <a:fillRect/>
          </a:stretch>
        </p:blipFill>
        <p:spPr>
          <a:xfrm>
            <a:off x="-1" y="1371600"/>
            <a:ext cx="6380769" cy="3393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3250A5-0820-FE9E-96AA-793936DB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4" t="25630" r="47000" b="11556"/>
          <a:stretch>
            <a:fillRect/>
          </a:stretch>
        </p:blipFill>
        <p:spPr>
          <a:xfrm>
            <a:off x="7045864" y="1351915"/>
            <a:ext cx="5146136" cy="369824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98E22B5-08F0-B4F0-A9FF-74359EA60E21}"/>
              </a:ext>
            </a:extLst>
          </p:cNvPr>
          <p:cNvSpPr/>
          <p:nvPr/>
        </p:nvSpPr>
        <p:spPr>
          <a:xfrm>
            <a:off x="6512560" y="2987040"/>
            <a:ext cx="462184" cy="2844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51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353609C-AFD0-2BF5-05CC-2430B957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766915"/>
            <a:ext cx="4145280" cy="2163098"/>
          </a:xfrm>
        </p:spPr>
        <p:txBody>
          <a:bodyPr/>
          <a:lstStyle/>
          <a:p>
            <a:r>
              <a:rPr lang="en-US" sz="4000" b="1" dirty="0"/>
              <a:t>FUTURE </a:t>
            </a:r>
            <a:r>
              <a:rPr lang="en-US" sz="4000" b="1" dirty="0" err="1"/>
              <a:t>SCope</a:t>
            </a:r>
            <a:endParaRPr lang="en-US" sz="40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4796" y="0"/>
            <a:ext cx="7042724" cy="3505199"/>
          </a:xfrm>
        </p:spPr>
        <p:txBody>
          <a:bodyPr anchor="ctr"/>
          <a:lstStyle/>
          <a:p>
            <a:pPr marL="285750" indent="-285750">
              <a:buFontTx/>
              <a:buChar char="-"/>
            </a:pPr>
            <a:r>
              <a:rPr lang="en-US" dirty="0"/>
              <a:t>Data Collaboration Platform.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Real time Drone integration.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Automated Treatment Recommendation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Market and Crop Price insights.</a:t>
            </a:r>
          </a:p>
          <a:p>
            <a:pPr marL="285750" indent="-285750">
              <a:buFontTx/>
              <a:buChar char="-"/>
            </a:pPr>
            <a:r>
              <a:rPr lang="en-US" dirty="0"/>
              <a:t>Sustainability and environmental impact</a:t>
            </a:r>
          </a:p>
        </p:txBody>
      </p:sp>
      <p:pic>
        <p:nvPicPr>
          <p:cNvPr id="19" name="Picture Placeholder 14" descr="Close up of a plants">
            <a:extLst>
              <a:ext uri="{FF2B5EF4-FFF2-40B4-BE49-F238E27FC236}">
                <a16:creationId xmlns:a16="http://schemas.microsoft.com/office/drawing/2014/main" id="{D6CFF55D-EA3F-6E9D-3301-8FFC1310C3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6594"/>
            <a:ext cx="12192000" cy="314140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A18F1-1CB3-04BA-3FB2-530F2637A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5856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19A644-6410-4EC7-894C-877E70305DFF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purl.org/dc/elements/1.1/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Verdant pitch deck</Template>
  <TotalTime>120</TotalTime>
  <Words>751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Tenorite </vt:lpstr>
      <vt:lpstr>Tenorite Bold</vt:lpstr>
      <vt:lpstr>Custom</vt:lpstr>
      <vt:lpstr>AI Pest &amp; Disease Detection with outbreak Prediction</vt:lpstr>
      <vt:lpstr>PowerPoint Presentation</vt:lpstr>
      <vt:lpstr> Proposed solution </vt:lpstr>
      <vt:lpstr>PowerPoint Presentation</vt:lpstr>
      <vt:lpstr>PowerPoint Presentation</vt:lpstr>
      <vt:lpstr>PowerPoint Presentation</vt:lpstr>
      <vt:lpstr>PROTOTYPE</vt:lpstr>
      <vt:lpstr>PowerPoint Presentation</vt:lpstr>
      <vt:lpstr>FUTURE SCope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Samarth Maurya</dc:creator>
  <cp:lastModifiedBy>Samarth Maurya</cp:lastModifiedBy>
  <cp:revision>1</cp:revision>
  <dcterms:created xsi:type="dcterms:W3CDTF">2025-10-07T10:56:08Z</dcterms:created>
  <dcterms:modified xsi:type="dcterms:W3CDTF">2025-10-07T12:56:32Z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